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Source Code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SourceCodePro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7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c7f5c3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c7f5c3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518b5cca0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518b5cca0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93b6ff73d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93b6ff73d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3b6ff7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3b6ff7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93b6ff73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93b6ff73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3b6ff73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3b6ff73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518b5cca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518b5cca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518b5cca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518b5cca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518b5cca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518b5cca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8120145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8120145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.gif"/><Relationship Id="rId6" Type="http://schemas.openxmlformats.org/officeDocument/2006/relationships/image" Target="../media/image1.gif"/><Relationship Id="rId7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0.gif"/><Relationship Id="rId5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4.gif"/><Relationship Id="rId5" Type="http://schemas.openxmlformats.org/officeDocument/2006/relationships/image" Target="../media/image7.gif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413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gian atas meja kayu terang" id="68" name="Google Shape;68;p13" title="Foto background 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gian atas meja kayu gelap" id="69" name="Google Shape;69;p13" title="Foto background A"/>
          <p:cNvPicPr preferRelativeResize="0"/>
          <p:nvPr/>
        </p:nvPicPr>
        <p:blipFill rotWithShape="1">
          <a:blip r:embed="rId4">
            <a:alphaModFix amt="94000"/>
          </a:blip>
          <a:srcRect b="7541" l="0" r="0" t="7532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3"/>
          <p:cNvCxnSpPr/>
          <p:nvPr/>
        </p:nvCxnSpPr>
        <p:spPr>
          <a:xfrm>
            <a:off x="593140" y="603530"/>
            <a:ext cx="8023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3"/>
          <p:cNvSpPr/>
          <p:nvPr/>
        </p:nvSpPr>
        <p:spPr>
          <a:xfrm rot="-406338">
            <a:off x="5692825" y="1190889"/>
            <a:ext cx="2973950" cy="281122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5">
            <a:alphaModFix/>
          </a:blip>
          <a:srcRect b="0" l="29" r="29" t="0"/>
          <a:stretch/>
        </p:blipFill>
        <p:spPr>
          <a:xfrm rot="-407078">
            <a:off x="5714943" y="1356757"/>
            <a:ext cx="2869060" cy="2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 rot="342187">
            <a:off x="2623535" y="811563"/>
            <a:ext cx="2973619" cy="304102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40641">
            <a:off x="2673695" y="919025"/>
            <a:ext cx="2869066" cy="286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plak meja kotak-kotak biru di pojok kiri bawah " id="75" name="Google Shape;75;p13" title="Taplak meja A"/>
          <p:cNvPicPr preferRelativeResize="0"/>
          <p:nvPr/>
        </p:nvPicPr>
        <p:blipFill rotWithShape="1">
          <a:blip r:embed="rId7">
            <a:alphaModFix/>
          </a:blip>
          <a:srcRect b="35653" l="39249" r="-25286" t="-2010"/>
          <a:stretch/>
        </p:blipFill>
        <p:spPr>
          <a:xfrm>
            <a:off x="0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294967295" type="ctrTitle"/>
          </p:nvPr>
        </p:nvSpPr>
        <p:spPr>
          <a:xfrm>
            <a:off x="491325" y="686825"/>
            <a:ext cx="2124900" cy="20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>
                <a:solidFill>
                  <a:srgbClr val="FFFFFF"/>
                </a:solidFill>
              </a:rPr>
              <a:t>PSDA I: Sorting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5581450" y="4830625"/>
            <a:ext cx="3562500" cy="31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Marco Polo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Domain Publik | 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Nuno Nogueira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CC BY-SA 2.5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Persiapan praktikum selanjutnya</a:t>
            </a:r>
            <a:endParaRPr/>
          </a:p>
        </p:txBody>
      </p:sp>
      <p:sp>
        <p:nvSpPr>
          <p:cNvPr id="184" name="Google Shape;18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3600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"/>
              <a:t>Terus belajar bahasa C++</a:t>
            </a:r>
            <a:endParaRPr/>
          </a:p>
          <a:p>
            <a:pPr indent="-295275" lvl="0" marL="3600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"/>
              <a:t>Pelajari materi </a:t>
            </a:r>
            <a:r>
              <a:rPr i="1" lang="id"/>
              <a:t>graph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plak meja kotak-kotak biru" id="82" name="Google Shape;82;p14" title="Foto background B"/>
          <p:cNvPicPr preferRelativeResize="0"/>
          <p:nvPr/>
        </p:nvPicPr>
        <p:blipFill rotWithShape="1">
          <a:blip r:embed="rId3">
            <a:alphaModFix/>
          </a:blip>
          <a:srcRect b="4822" l="492" r="1033" t="12169"/>
          <a:stretch/>
        </p:blipFill>
        <p:spPr>
          <a:xfrm>
            <a:off x="325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4724650" y="2415325"/>
            <a:ext cx="3234000" cy="972900"/>
          </a:xfrm>
          <a:prstGeom prst="rect">
            <a:avLst/>
          </a:prstGeom>
          <a:solidFill>
            <a:srgbClr val="00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/>
        </p:nvSpPr>
        <p:spPr>
          <a:xfrm>
            <a:off x="5123763" y="2532350"/>
            <a:ext cx="24015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rgbClr val="FFFFFF"/>
                </a:solidFill>
              </a:rPr>
              <a:t>ALGORITME APA INI?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700">
                <a:solidFill>
                  <a:srgbClr val="D9F0FF"/>
                </a:solidFill>
              </a:rPr>
              <a:t>Dua gambar pada </a:t>
            </a:r>
            <a:r>
              <a:rPr i="1" lang="id" sz="700">
                <a:solidFill>
                  <a:srgbClr val="D9F0FF"/>
                </a:solidFill>
              </a:rPr>
              <a:t>slide</a:t>
            </a:r>
            <a:r>
              <a:rPr lang="id" sz="700">
                <a:solidFill>
                  <a:srgbClr val="D9F0FF"/>
                </a:solidFill>
              </a:rPr>
              <a:t> ini menampilkan algoritme pengurutan yang sama. Apakah itu?</a:t>
            </a:r>
            <a:endParaRPr sz="700">
              <a:solidFill>
                <a:srgbClr val="D9F0FF"/>
              </a:solidFill>
            </a:endParaRPr>
          </a:p>
        </p:txBody>
      </p:sp>
      <p:sp>
        <p:nvSpPr>
          <p:cNvPr id="85" name="Google Shape;85;p14"/>
          <p:cNvSpPr/>
          <p:nvPr/>
        </p:nvSpPr>
        <p:spPr>
          <a:xfrm rot="10800000">
            <a:off x="4724650" y="24"/>
            <a:ext cx="4037100" cy="2415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4814133" y="-3"/>
            <a:ext cx="3858374" cy="23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382275" y="1789599"/>
            <a:ext cx="4037100" cy="3364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471492" y="1878313"/>
            <a:ext cx="3858372" cy="326519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/>
        </p:nvSpPr>
        <p:spPr>
          <a:xfrm>
            <a:off x="5910100" y="4830625"/>
            <a:ext cx="3234000" cy="31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Nuno Nogueira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CC BY-SA 2.5 | 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Swfung8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CC BY-SA 3.0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Bagian atas meja kayu terang" id="94" name="Google Shape;94;p15" title="Foto background 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 rot="-466453">
            <a:off x="4828062" y="829974"/>
            <a:ext cx="3674877" cy="283256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4">
            <a:alphaModFix/>
          </a:blip>
          <a:srcRect b="19" l="0" r="0" t="9"/>
          <a:stretch/>
        </p:blipFill>
        <p:spPr>
          <a:xfrm rot="-469414">
            <a:off x="4885844" y="892639"/>
            <a:ext cx="3545999" cy="270943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 rot="332491">
            <a:off x="860858" y="1144188"/>
            <a:ext cx="3591284" cy="28952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29205">
            <a:off x="1021656" y="1205231"/>
            <a:ext cx="3279601" cy="27759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plak meja kotak-kotak biru di pojok kanan bawah" id="99" name="Google Shape;99;p15" title="Taplak meja B"/>
          <p:cNvPicPr preferRelativeResize="0"/>
          <p:nvPr/>
        </p:nvPicPr>
        <p:blipFill rotWithShape="1">
          <a:blip r:embed="rId6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0" y="4830625"/>
            <a:ext cx="3066000" cy="31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CobaltBlue, CC BY-SA 2.5 | RolandH, CC BY-SA 3.0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4621325" y="0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6"/>
          <p:cNvCxnSpPr/>
          <p:nvPr/>
        </p:nvCxnSpPr>
        <p:spPr>
          <a:xfrm>
            <a:off x="490974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anti gambar di sini" id="107" name="Google Shape;107;p16" title="Foto profil 1"/>
          <p:cNvPicPr preferRelativeResize="0"/>
          <p:nvPr/>
        </p:nvPicPr>
        <p:blipFill rotWithShape="1">
          <a:blip r:embed="rId3">
            <a:alphaModFix/>
          </a:blip>
          <a:srcRect b="0" l="16059" r="16065" t="0"/>
          <a:stretch/>
        </p:blipFill>
        <p:spPr>
          <a:xfrm>
            <a:off x="457440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6"/>
          <p:cNvSpPr txBox="1"/>
          <p:nvPr>
            <p:ph idx="4294967295" type="ctrTitle"/>
          </p:nvPr>
        </p:nvSpPr>
        <p:spPr>
          <a:xfrm>
            <a:off x="366250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/>
              <a:t>Bubble Sort</a:t>
            </a:r>
            <a:endParaRPr sz="3000"/>
          </a:p>
        </p:txBody>
      </p:sp>
      <p:sp>
        <p:nvSpPr>
          <p:cNvPr id="109" name="Google Shape;109;p16"/>
          <p:cNvSpPr txBox="1"/>
          <p:nvPr>
            <p:ph idx="4294967295" type="body"/>
          </p:nvPr>
        </p:nvSpPr>
        <p:spPr>
          <a:xfrm>
            <a:off x="366255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Inti Algoritme: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Tiap elemen diperiksa dengan sebelahnya, lalu ditukar jika urutan tidak sesuai.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Algoritme ini berhenti ketika tidak ada lagi yang ditukar.</a:t>
            </a:r>
            <a:endParaRPr sz="900"/>
          </a:p>
        </p:txBody>
      </p:sp>
      <p:sp>
        <p:nvSpPr>
          <p:cNvPr id="110" name="Google Shape;110;p16"/>
          <p:cNvSpPr txBox="1"/>
          <p:nvPr>
            <p:ph idx="4294967295" type="body"/>
          </p:nvPr>
        </p:nvSpPr>
        <p:spPr>
          <a:xfrm>
            <a:off x="239313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Kelebihan</a:t>
            </a:r>
            <a:r>
              <a:rPr b="1" lang="id" sz="900"/>
              <a:t>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Kode sederhana. Tidak banyak memakan memori.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Kekurangan</a:t>
            </a:r>
            <a:r>
              <a:rPr b="1" lang="id" sz="900"/>
              <a:t>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900"/>
              <a:t>Terlalu banyak akses memori. Hanya melakukan pertukaran dengan sebelahnya.</a:t>
            </a:r>
            <a:endParaRPr b="1" sz="900"/>
          </a:p>
        </p:txBody>
      </p:sp>
      <p:sp>
        <p:nvSpPr>
          <p:cNvPr id="111" name="Google Shape;111;p16"/>
          <p:cNvSpPr txBox="1"/>
          <p:nvPr>
            <p:ph idx="4294967295" type="subTitle"/>
          </p:nvPr>
        </p:nvSpPr>
        <p:spPr>
          <a:xfrm>
            <a:off x="803975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Kelompok O(n</a:t>
            </a:r>
            <a:r>
              <a:rPr baseline="30000" lang="id" sz="1100"/>
              <a:t>2</a:t>
            </a:r>
            <a:r>
              <a:rPr lang="id" sz="1100"/>
              <a:t>)</a:t>
            </a:r>
            <a:endParaRPr sz="1100"/>
          </a:p>
        </p:txBody>
      </p:sp>
      <p:sp>
        <p:nvSpPr>
          <p:cNvPr id="112" name="Google Shape;112;p16"/>
          <p:cNvSpPr txBox="1"/>
          <p:nvPr/>
        </p:nvSpPr>
        <p:spPr>
          <a:xfrm>
            <a:off x="4621325" y="520475"/>
            <a:ext cx="4522800" cy="4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void bubblesort(int *a, int n)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bool swapped = true;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int temp = 0;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do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swapped = false;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for (int i = 1; i &lt; n; i ++)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if (a[i - 1] &gt; a[i])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temp = a[i - 1];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a[i - 1] = a[i];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a[i] = temp;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swapped = true;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} while (swapped);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324" y="520425"/>
            <a:ext cx="4522801" cy="410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0" y="25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7"/>
          <p:cNvCxnSpPr/>
          <p:nvPr/>
        </p:nvCxnSpPr>
        <p:spPr>
          <a:xfrm>
            <a:off x="5152941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17"/>
          <p:cNvSpPr txBox="1"/>
          <p:nvPr>
            <p:ph idx="4294967295" type="ctrTitle"/>
          </p:nvPr>
        </p:nvSpPr>
        <p:spPr>
          <a:xfrm>
            <a:off x="5028218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dk2"/>
                </a:solidFill>
              </a:rPr>
              <a:t>Selection Sort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121" name="Google Shape;121;p17"/>
          <p:cNvSpPr txBox="1"/>
          <p:nvPr>
            <p:ph idx="4294967295" type="body"/>
          </p:nvPr>
        </p:nvSpPr>
        <p:spPr>
          <a:xfrm>
            <a:off x="502822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Inti Algoritme</a:t>
            </a:r>
            <a:r>
              <a:rPr b="1" lang="id" sz="900">
                <a:solidFill>
                  <a:schemeClr val="dk2"/>
                </a:solidFill>
              </a:rPr>
              <a:t>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Untuk tiap iterasi, cari elemen terkecil. Tukar dengan elemen pertama yang belum terurut. Tandai elemen yang terkecil tersebut sebagai terurut.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22" name="Google Shape;122;p17"/>
          <p:cNvSpPr txBox="1"/>
          <p:nvPr>
            <p:ph idx="4294967295" type="body"/>
          </p:nvPr>
        </p:nvSpPr>
        <p:spPr>
          <a:xfrm>
            <a:off x="7055100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Kelebihan</a:t>
            </a:r>
            <a:r>
              <a:rPr b="1" lang="id" sz="900">
                <a:solidFill>
                  <a:schemeClr val="dk2"/>
                </a:solidFill>
              </a:rPr>
              <a:t>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Tidak asal tukar elemen</a:t>
            </a:r>
            <a:r>
              <a:rPr lang="id" sz="900">
                <a:solidFill>
                  <a:schemeClr val="dk2"/>
                </a:solidFill>
              </a:rPr>
              <a:t>. Lebih baik daripada Bubble Sort.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Kekurangan</a:t>
            </a:r>
            <a:r>
              <a:rPr b="1" lang="id" sz="900">
                <a:solidFill>
                  <a:schemeClr val="dk2"/>
                </a:solidFill>
              </a:rPr>
              <a:t>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Untuk tiap iterasi, pencarian elemen terkecil dilakukan secara menyeluruh.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23" name="Google Shape;123;p17"/>
          <p:cNvSpPr txBox="1"/>
          <p:nvPr>
            <p:ph idx="4294967295" type="subTitle"/>
          </p:nvPr>
        </p:nvSpPr>
        <p:spPr>
          <a:xfrm>
            <a:off x="5465943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>
                <a:solidFill>
                  <a:schemeClr val="dk2"/>
                </a:solidFill>
              </a:rPr>
              <a:t>Kelompok O(n</a:t>
            </a:r>
            <a:r>
              <a:rPr baseline="30000" lang="id" sz="1100">
                <a:solidFill>
                  <a:schemeClr val="dk2"/>
                </a:solidFill>
              </a:rPr>
              <a:t>2</a:t>
            </a:r>
            <a:r>
              <a:rPr lang="id" sz="1100">
                <a:solidFill>
                  <a:schemeClr val="dk2"/>
                </a:solidFill>
              </a:rPr>
              <a:t>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0" y="829975"/>
            <a:ext cx="4522800" cy="3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void selectionsort(int *a, int n)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for (int i = 0; i &lt; n; i ++)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int jMin = i;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for (int j = i + 1; j &lt; n; j ++)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if (a[j] &lt; a[jMin])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jMin = j;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if (jMin != i)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int temp = a[jMin];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a[jMin] = a[i];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a[i] = temp;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Ganti gambar di sini" id="125" name="Google Shape;125;p17" title="Foto profil 1"/>
          <p:cNvPicPr preferRelativeResize="0"/>
          <p:nvPr/>
        </p:nvPicPr>
        <p:blipFill rotWithShape="1">
          <a:blip r:embed="rId3">
            <a:alphaModFix/>
          </a:blip>
          <a:srcRect b="0" l="16059" r="16065" t="0"/>
          <a:stretch/>
        </p:blipFill>
        <p:spPr>
          <a:xfrm>
            <a:off x="5119390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829950"/>
            <a:ext cx="4522801" cy="3483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AF4E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4621325" y="0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8"/>
          <p:cNvCxnSpPr/>
          <p:nvPr/>
        </p:nvCxnSpPr>
        <p:spPr>
          <a:xfrm>
            <a:off x="490974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anti gambar di sini" id="133" name="Google Shape;133;p18" title="Foto profil 1"/>
          <p:cNvPicPr preferRelativeResize="0"/>
          <p:nvPr/>
        </p:nvPicPr>
        <p:blipFill rotWithShape="1">
          <a:blip r:embed="rId3">
            <a:alphaModFix/>
          </a:blip>
          <a:srcRect b="0" l="16059" r="16065" t="0"/>
          <a:stretch/>
        </p:blipFill>
        <p:spPr>
          <a:xfrm>
            <a:off x="457440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18"/>
          <p:cNvSpPr txBox="1"/>
          <p:nvPr>
            <p:ph idx="4294967295" type="ctrTitle"/>
          </p:nvPr>
        </p:nvSpPr>
        <p:spPr>
          <a:xfrm>
            <a:off x="366250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/>
              <a:t>Insertion Sort</a:t>
            </a:r>
            <a:endParaRPr sz="3000"/>
          </a:p>
        </p:txBody>
      </p:sp>
      <p:sp>
        <p:nvSpPr>
          <p:cNvPr id="135" name="Google Shape;135;p18"/>
          <p:cNvSpPr txBox="1"/>
          <p:nvPr>
            <p:ph idx="4294967295" type="body"/>
          </p:nvPr>
        </p:nvSpPr>
        <p:spPr>
          <a:xfrm>
            <a:off x="366255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Inti Algoritme: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Tiap elemen ditukar dengan sebelahnya hingga urutannya sesuai.</a:t>
            </a:r>
            <a:endParaRPr sz="900"/>
          </a:p>
        </p:txBody>
      </p:sp>
      <p:sp>
        <p:nvSpPr>
          <p:cNvPr id="136" name="Google Shape;136;p18"/>
          <p:cNvSpPr txBox="1"/>
          <p:nvPr>
            <p:ph idx="4294967295" type="body"/>
          </p:nvPr>
        </p:nvSpPr>
        <p:spPr>
          <a:xfrm>
            <a:off x="239313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Kelebihan: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Tidak membaca seluruh larik tiap iterasi.</a:t>
            </a:r>
            <a:r>
              <a:rPr lang="id" sz="900"/>
              <a:t>. Lebih baik daripada Selection Sort. Pengurutan stabil.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Kekurangan: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/>
              <a:t>Terlalu banyak kegiatan tulis (</a:t>
            </a:r>
            <a:r>
              <a:rPr i="1" lang="id" sz="900"/>
              <a:t>write</a:t>
            </a:r>
            <a:r>
              <a:rPr lang="id" sz="900"/>
              <a:t>) ke memori.</a:t>
            </a:r>
            <a:endParaRPr b="1" sz="900"/>
          </a:p>
        </p:txBody>
      </p:sp>
      <p:sp>
        <p:nvSpPr>
          <p:cNvPr id="137" name="Google Shape;137;p18"/>
          <p:cNvSpPr txBox="1"/>
          <p:nvPr>
            <p:ph idx="4294967295" type="subTitle"/>
          </p:nvPr>
        </p:nvSpPr>
        <p:spPr>
          <a:xfrm>
            <a:off x="803975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Kelompok O(n</a:t>
            </a:r>
            <a:r>
              <a:rPr baseline="30000" lang="id" sz="1100"/>
              <a:t>2</a:t>
            </a:r>
            <a:r>
              <a:rPr lang="id" sz="1100"/>
              <a:t>)</a:t>
            </a:r>
            <a:endParaRPr sz="1100"/>
          </a:p>
        </p:txBody>
      </p:sp>
      <p:sp>
        <p:nvSpPr>
          <p:cNvPr id="138" name="Google Shape;138;p18"/>
          <p:cNvSpPr txBox="1"/>
          <p:nvPr/>
        </p:nvSpPr>
        <p:spPr>
          <a:xfrm>
            <a:off x="4621325" y="866450"/>
            <a:ext cx="4522800" cy="3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void insertionsort(int *a, int n)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for (int i = 1; i &lt; n; i ++)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int temp = 0;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for (int j = i; j &gt; 0; j --)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if (a[j - 1] &lt;= a[j])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break;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temp = a[j - 1];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a[j - 1] = a[j];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a[j] = temp;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321" y="866438"/>
            <a:ext cx="4522801" cy="341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0" y="25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9"/>
          <p:cNvCxnSpPr/>
          <p:nvPr/>
        </p:nvCxnSpPr>
        <p:spPr>
          <a:xfrm>
            <a:off x="5152941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anti gambar di sini" id="146" name="Google Shape;146;p19" title="Foto profil 2"/>
          <p:cNvPicPr preferRelativeResize="0"/>
          <p:nvPr/>
        </p:nvPicPr>
        <p:blipFill rotWithShape="1">
          <a:blip r:embed="rId3">
            <a:alphaModFix/>
          </a:blip>
          <a:srcRect b="0" l="16056" r="16049" t="0"/>
          <a:stretch/>
        </p:blipFill>
        <p:spPr>
          <a:xfrm>
            <a:off x="5119408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19"/>
          <p:cNvSpPr txBox="1"/>
          <p:nvPr>
            <p:ph idx="4294967295" type="ctrTitle"/>
          </p:nvPr>
        </p:nvSpPr>
        <p:spPr>
          <a:xfrm>
            <a:off x="5028218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dk2"/>
                </a:solidFill>
              </a:rPr>
              <a:t>Quicks</a:t>
            </a:r>
            <a:r>
              <a:rPr lang="id" sz="3000">
                <a:solidFill>
                  <a:schemeClr val="dk2"/>
                </a:solidFill>
              </a:rPr>
              <a:t>ort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200">
                <a:solidFill>
                  <a:schemeClr val="dk2"/>
                </a:solidFill>
              </a:rPr>
              <a:t>(Partition-Exchange Sort)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48" name="Google Shape;148;p19"/>
          <p:cNvSpPr txBox="1"/>
          <p:nvPr>
            <p:ph idx="4294967295" type="body"/>
          </p:nvPr>
        </p:nvSpPr>
        <p:spPr>
          <a:xfrm>
            <a:off x="502822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Inti Algoritme: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Dipilih elemen pivot. Bagi larik menjadi dua: (1) yang lebih kecil dan (2) yang lebih besar daripada pivot, Lakukan hingga semua elemen menjadi elemen pivot (larik sudah terurut).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49" name="Google Shape;149;p19"/>
          <p:cNvSpPr txBox="1"/>
          <p:nvPr>
            <p:ph idx="4294967295" type="body"/>
          </p:nvPr>
        </p:nvSpPr>
        <p:spPr>
          <a:xfrm>
            <a:off x="7055100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Kelebihan: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Paradigma </a:t>
            </a:r>
            <a:r>
              <a:rPr i="1" lang="id" sz="900">
                <a:solidFill>
                  <a:schemeClr val="dk2"/>
                </a:solidFill>
              </a:rPr>
              <a:t>divide-and-conquer</a:t>
            </a:r>
            <a:r>
              <a:rPr lang="id" sz="900">
                <a:solidFill>
                  <a:schemeClr val="dk2"/>
                </a:solidFill>
              </a:rPr>
              <a:t>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Kekurangan: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Jika pivot yang dipilih buruk (paling kecil atau paling besar), kompleksitasnya O(n</a:t>
            </a:r>
            <a:r>
              <a:rPr baseline="30000" lang="id" sz="900">
                <a:solidFill>
                  <a:schemeClr val="dk2"/>
                </a:solidFill>
              </a:rPr>
              <a:t>2</a:t>
            </a:r>
            <a:r>
              <a:rPr lang="id" sz="900">
                <a:solidFill>
                  <a:schemeClr val="dk2"/>
                </a:solidFill>
              </a:rPr>
              <a:t>).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50" name="Google Shape;150;p19"/>
          <p:cNvSpPr txBox="1"/>
          <p:nvPr>
            <p:ph idx="4294967295" type="subTitle"/>
          </p:nvPr>
        </p:nvSpPr>
        <p:spPr>
          <a:xfrm>
            <a:off x="5465943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>
                <a:solidFill>
                  <a:schemeClr val="dk2"/>
                </a:solidFill>
              </a:rPr>
              <a:t>Kelompok O(n log n)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-50" y="169050"/>
            <a:ext cx="4522800" cy="4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void quicksort(int *a, int lo, int hi) {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if (lo &gt;= hi) return;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int p = qs_partition(a, lo, hi);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quicksort(a, lo, p);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quicksort(a, p + 1, hi);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int qs_partition(int *a, int lo, int hi) {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int p = a[(lo + hi) / 2];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int i = lo - 1;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int j = hi + 1;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while (true) {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do i ++; while (a[i] &lt; p);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do j --; while (a[j] &gt; p);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if (i &gt;= j) return j;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int temp = a[i];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a[i] = a[j];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a[j] = temp;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050"/>
            <a:ext cx="4522800" cy="4805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B30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4621200" y="0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0"/>
          <p:cNvCxnSpPr/>
          <p:nvPr/>
        </p:nvCxnSpPr>
        <p:spPr>
          <a:xfrm>
            <a:off x="490974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0"/>
          <p:cNvSpPr txBox="1"/>
          <p:nvPr>
            <p:ph idx="4294967295" type="ctrTitle"/>
          </p:nvPr>
        </p:nvSpPr>
        <p:spPr>
          <a:xfrm>
            <a:off x="366250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/>
              <a:t>Merge</a:t>
            </a:r>
            <a:r>
              <a:rPr lang="id" sz="3000"/>
              <a:t> Sort</a:t>
            </a:r>
            <a:endParaRPr sz="3000"/>
          </a:p>
        </p:txBody>
      </p:sp>
      <p:sp>
        <p:nvSpPr>
          <p:cNvPr id="160" name="Google Shape;160;p20"/>
          <p:cNvSpPr txBox="1"/>
          <p:nvPr>
            <p:ph idx="4294967295" type="body"/>
          </p:nvPr>
        </p:nvSpPr>
        <p:spPr>
          <a:xfrm>
            <a:off x="366255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Inti Algoritme: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Larik dibagi menjadi dua berturut-turut hingga tersisa satu elemen. Tiap bagian kecil tersebut disusun bergantian sesuai nilainya agar hasilnya urut.</a:t>
            </a:r>
            <a:endParaRPr sz="900"/>
          </a:p>
        </p:txBody>
      </p:sp>
      <p:sp>
        <p:nvSpPr>
          <p:cNvPr id="161" name="Google Shape;161;p20"/>
          <p:cNvSpPr txBox="1"/>
          <p:nvPr>
            <p:ph idx="4294967295" type="body"/>
          </p:nvPr>
        </p:nvSpPr>
        <p:spPr>
          <a:xfrm>
            <a:off x="239313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Kelebihan: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Pengurutan stabil.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Kekurangan: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/>
              <a:t>Kebutuhan memori tinggi, yaitu O(n).</a:t>
            </a:r>
            <a:endParaRPr b="1" sz="900"/>
          </a:p>
        </p:txBody>
      </p:sp>
      <p:sp>
        <p:nvSpPr>
          <p:cNvPr id="162" name="Google Shape;162;p20"/>
          <p:cNvSpPr txBox="1"/>
          <p:nvPr>
            <p:ph idx="4294967295" type="subTitle"/>
          </p:nvPr>
        </p:nvSpPr>
        <p:spPr>
          <a:xfrm>
            <a:off x="803975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Kelompok O(n log n)</a:t>
            </a:r>
            <a:endParaRPr sz="1100"/>
          </a:p>
        </p:txBody>
      </p:sp>
      <p:pic>
        <p:nvPicPr>
          <p:cNvPr descr="Ganti gambar di sini" id="163" name="Google Shape;163;p20" title="Foto profil 2"/>
          <p:cNvPicPr preferRelativeResize="0"/>
          <p:nvPr/>
        </p:nvPicPr>
        <p:blipFill rotWithShape="1">
          <a:blip r:embed="rId3">
            <a:alphaModFix/>
          </a:blip>
          <a:srcRect b="0" l="16056" r="16049" t="0"/>
          <a:stretch/>
        </p:blipFill>
        <p:spPr>
          <a:xfrm>
            <a:off x="457458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0"/>
          <p:cNvSpPr txBox="1"/>
          <p:nvPr/>
        </p:nvSpPr>
        <p:spPr>
          <a:xfrm>
            <a:off x="4709600" y="0"/>
            <a:ext cx="4346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void mergesort(int *a, int n)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int b[n];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for (int i = 0; i &lt; n; i ++)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 b[i] = a[i];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ms_split(b, 0, n, a);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for (int i = 0; i &lt; n; i ++)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 a[i] = b[i];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void ms_split(int *b, int p, int r, int *a)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if (r - p &lt; 2)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 return;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int q = (p + r) / 2;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ms_split(a, p, q, b);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ms_split(a, q, r, b);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ms_merge(b, p, q, r, a);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void ms_merge(int *b, int p, int q, int r, int *a)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int i = p;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int j = q;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for (int k = p; k &lt; r; k ++)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 if (i &lt; q &amp;&amp; (j &gt;= r || a[i] &lt;= a[j]))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	 b[k] = a[i ++];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 else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	 b[k] = a[j ++];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606" y="0"/>
            <a:ext cx="43459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>
            <a:off x="0" y="25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1"/>
          <p:cNvCxnSpPr/>
          <p:nvPr/>
        </p:nvCxnSpPr>
        <p:spPr>
          <a:xfrm>
            <a:off x="5152941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anti gambar di sini" id="172" name="Google Shape;172;p21" title="Foto profil 2"/>
          <p:cNvPicPr preferRelativeResize="0"/>
          <p:nvPr/>
        </p:nvPicPr>
        <p:blipFill rotWithShape="1">
          <a:blip r:embed="rId3">
            <a:alphaModFix/>
          </a:blip>
          <a:srcRect b="0" l="16056" r="16049" t="0"/>
          <a:stretch/>
        </p:blipFill>
        <p:spPr>
          <a:xfrm>
            <a:off x="5119408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1"/>
          <p:cNvSpPr txBox="1"/>
          <p:nvPr>
            <p:ph idx="4294967295" type="ctrTitle"/>
          </p:nvPr>
        </p:nvSpPr>
        <p:spPr>
          <a:xfrm>
            <a:off x="5028218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dk2"/>
                </a:solidFill>
              </a:rPr>
              <a:t>C++ STL Sort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&lt;algorithm&gt;</a:t>
            </a:r>
            <a:endParaRPr sz="3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4" name="Google Shape;174;p21"/>
          <p:cNvSpPr txBox="1"/>
          <p:nvPr>
            <p:ph idx="4294967295" type="body"/>
          </p:nvPr>
        </p:nvSpPr>
        <p:spPr>
          <a:xfrm>
            <a:off x="502822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Penjelasan</a:t>
            </a:r>
            <a:r>
              <a:rPr b="1" lang="id" sz="900">
                <a:solidFill>
                  <a:schemeClr val="dk2"/>
                </a:solidFill>
              </a:rPr>
              <a:t>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Terdapat beberapa fungsi pustaka standar dalam bahasa C++ yang dipakai untuk mengurutkan data, yaitu sort, stable_sort, dan partial_sort.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75" name="Google Shape;175;p21"/>
          <p:cNvSpPr txBox="1"/>
          <p:nvPr>
            <p:ph idx="4294967295" type="body"/>
          </p:nvPr>
        </p:nvSpPr>
        <p:spPr>
          <a:xfrm>
            <a:off x="7055100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std::sort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Pengurutan biasa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std::stable_sort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Pengurutan stabil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std::partial_sort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Pengurutan sebagian larik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76" name="Google Shape;176;p21"/>
          <p:cNvSpPr txBox="1"/>
          <p:nvPr>
            <p:ph idx="4294967295" type="subTitle"/>
          </p:nvPr>
        </p:nvSpPr>
        <p:spPr>
          <a:xfrm>
            <a:off x="5465943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>
                <a:solidFill>
                  <a:schemeClr val="dk2"/>
                </a:solidFill>
              </a:rPr>
              <a:t>Kelompok O(n log n)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-50" y="741625"/>
            <a:ext cx="4522800" cy="3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#include &lt;algorithm&gt;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#include &lt;vector&gt;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int data[] = {9,1,2,8,7,3,4,5,6,0};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std::vector&lt;int&gt; v(data, data + 10);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std::sort(v.begin(), v.end());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std::sort(v.begin(), v.begin() + 4);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std::sort(v.begin() + 4, v.end();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std::stable_sort(v.begin(), v.end());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std::stable_sort(v.begin(), v.begin() + 4);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std::stable_sort(v.begin() + 4, v.end();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std::partial_sort(v.begin(),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v.begin() + 4,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v.end());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" y="565225"/>
            <a:ext cx="4522799" cy="4013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